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7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0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2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esProps" Target="presProps.xml"/><Relationship Id="rId3" Type="http://schemas.openxmlformats.org/officeDocument/2006/relationships/viewProps" Target="viewProps.xml"/><Relationship Id="rId4" Type="http://schemas.openxmlformats.org/officeDocument/2006/relationships/theme" Target="theme/theme1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ABC6E-8946-93B1-DA7F-D642A2FD0D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347" y="2638991"/>
            <a:ext cx="10990793" cy="1923484"/>
          </a:xfrm>
        </p:spPr>
        <p:txBody>
          <a:bodyPr anchor="b"/>
          <a:lstStyle>
            <a:lvl1pPr>
              <a:defRPr sz="6000" b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69D34-58C5-177A-5800-433B02088A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3347" y="4589464"/>
            <a:ext cx="10990792" cy="958408"/>
          </a:xfrm>
        </p:spPr>
        <p:txBody>
          <a:bodyPr/>
          <a:lstStyle>
            <a:lvl1pPr marL="0" indent="0">
              <a:buNone/>
              <a:defRPr sz="240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Speaker(s)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65BEC-60E4-73E1-F5D5-F1AAB9D372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7360" y="7670780"/>
            <a:ext cx="2743200" cy="365125"/>
          </a:xfrm>
          <a:prstGeom prst="rect">
            <a:avLst/>
          </a:prstGeom>
        </p:spPr>
        <p:txBody>
          <a:bodyPr/>
          <a:lstStyle/>
          <a:p>
            <a:fld id="{3203B15E-653A-4B2F-9F5F-14E85920A64B}" type="datetimeFigureOut">
              <a:rPr lang="en-US" smtClean="0"/>
              <a:t>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9F11A-566E-F623-8262-9C4F0D437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580" y="7471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5ABEA5-E68D-9FBD-6AF9-CA6F31BA8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5720" y="7974133"/>
            <a:ext cx="2743200" cy="365125"/>
          </a:xfrm>
          <a:prstGeom prst="rect">
            <a:avLst/>
          </a:prstGeom>
        </p:spPr>
        <p:txBody>
          <a:bodyPr/>
          <a:lstStyle/>
          <a:p>
            <a:fld id="{1E909D46-20F9-4BDB-ADE5-B8144AAAE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072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FE1DF-24C7-8F31-40CA-7DDD56AB2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920" y="365125"/>
            <a:ext cx="1107588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74BDC-A125-2F9E-1864-7A4C95462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56A75-A8B3-C3E1-1DF0-49E36B9141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7360" y="7670780"/>
            <a:ext cx="2743200" cy="365125"/>
          </a:xfrm>
          <a:prstGeom prst="rect">
            <a:avLst/>
          </a:prstGeom>
        </p:spPr>
        <p:txBody>
          <a:bodyPr/>
          <a:lstStyle/>
          <a:p>
            <a:fld id="{3203B15E-653A-4B2F-9F5F-14E85920A64B}" type="datetimeFigureOut">
              <a:rPr lang="en-US" smtClean="0"/>
              <a:t>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5E583-EEFA-DE14-BECC-D6DC592B9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580" y="7471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5FC2C-00F2-0019-9A0E-EE02075C6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5720" y="7974133"/>
            <a:ext cx="2743200" cy="365125"/>
          </a:xfrm>
          <a:prstGeom prst="rect">
            <a:avLst/>
          </a:prstGeom>
        </p:spPr>
        <p:txBody>
          <a:bodyPr/>
          <a:lstStyle/>
          <a:p>
            <a:fld id="{1E909D46-20F9-4BDB-ADE5-B8144AAAE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475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FE1DF-24C7-8F31-40CA-7DDD56AB2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74BDC-A125-2F9E-1864-7A4C95462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920" y="1825625"/>
            <a:ext cx="5351603" cy="48593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56A75-A8B3-C3E1-1DF0-49E36B9141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7360" y="7670780"/>
            <a:ext cx="2743200" cy="365125"/>
          </a:xfrm>
          <a:prstGeom prst="rect">
            <a:avLst/>
          </a:prstGeom>
        </p:spPr>
        <p:txBody>
          <a:bodyPr/>
          <a:lstStyle/>
          <a:p>
            <a:fld id="{3203B15E-653A-4B2F-9F5F-14E85920A64B}" type="datetimeFigureOut">
              <a:rPr lang="en-US" smtClean="0"/>
              <a:t>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5E583-EEFA-DE14-BECC-D6DC592B9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580" y="7471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5FC2C-00F2-0019-9A0E-EE02075C6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5720" y="7974133"/>
            <a:ext cx="2743200" cy="365125"/>
          </a:xfrm>
          <a:prstGeom prst="rect">
            <a:avLst/>
          </a:prstGeom>
        </p:spPr>
        <p:txBody>
          <a:bodyPr/>
          <a:lstStyle/>
          <a:p>
            <a:fld id="{1E909D46-20F9-4BDB-ADE5-B8144AAAE81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4508932-E1ED-73ED-A1E2-C073DD72DC0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49743" y="1825625"/>
            <a:ext cx="5351603" cy="48593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6456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FE1DF-24C7-8F31-40CA-7DDD56AB2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74BDC-A125-2F9E-1864-7A4C95462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921" y="1825624"/>
            <a:ext cx="3482639" cy="48717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56A75-A8B3-C3E1-1DF0-49E36B9141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7360" y="7670780"/>
            <a:ext cx="2743200" cy="365125"/>
          </a:xfrm>
          <a:prstGeom prst="rect">
            <a:avLst/>
          </a:prstGeom>
        </p:spPr>
        <p:txBody>
          <a:bodyPr/>
          <a:lstStyle/>
          <a:p>
            <a:fld id="{3203B15E-653A-4B2F-9F5F-14E85920A64B}" type="datetimeFigureOut">
              <a:rPr lang="en-US" smtClean="0"/>
              <a:t>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5E583-EEFA-DE14-BECC-D6DC592B9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580" y="7471355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5FC2C-00F2-0019-9A0E-EE02075C6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55720" y="7974133"/>
            <a:ext cx="2743200" cy="365125"/>
          </a:xfrm>
          <a:prstGeom prst="rect">
            <a:avLst/>
          </a:prstGeom>
        </p:spPr>
        <p:txBody>
          <a:bodyPr/>
          <a:lstStyle/>
          <a:p>
            <a:fld id="{1E909D46-20F9-4BDB-ADE5-B8144AAAE81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4508932-E1ED-73ED-A1E2-C073DD72DC0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889139" y="1825624"/>
            <a:ext cx="3482639" cy="48717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8F53D0E-1635-367F-8509-49B0189A854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500357" y="1825624"/>
            <a:ext cx="3482639" cy="48717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983040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926201-3F7E-1509-D0DF-F0F1CFDBA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920" y="365125"/>
            <a:ext cx="91808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FB4266-562E-96B0-5028-47A784750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920" y="1825624"/>
            <a:ext cx="11075880" cy="4842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AA27115-E516-0DDA-CA24-0FCA1343EDF2}"/>
              </a:ext>
            </a:extLst>
          </p:cNvPr>
          <p:cNvSpPr/>
          <p:nvPr userDrawn="1"/>
        </p:nvSpPr>
        <p:spPr>
          <a:xfrm>
            <a:off x="11086440" y="6206195"/>
            <a:ext cx="827640" cy="46166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br>
              <a:rPr sz="1000" dirty="0"/>
            </a:br>
            <a:fld id="{99E337C0-7447-4D1C-BF36-95B1EF0F9DAB}" type="slidenum">
              <a:rPr lang="de-DE" sz="1000" b="0" strike="noStrike" spc="-1" smtClean="0">
                <a:solidFill>
                  <a:srgbClr val="727879"/>
                </a:solidFill>
                <a:latin typeface="Open Sans"/>
                <a:ea typeface="Open Sans"/>
              </a:rPr>
              <a:t>‹#›</a:t>
            </a:fld>
            <a:endParaRPr lang="en-US" sz="1000" b="0" strike="noStrike" spc="-1" dirty="0">
              <a:solidFill>
                <a:srgbClr val="000000"/>
              </a:solidFill>
              <a:latin typeface="Calibri"/>
            </a:endParaRPr>
          </a:p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en-US" sz="1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Rechteck 12">
            <a:extLst>
              <a:ext uri="{FF2B5EF4-FFF2-40B4-BE49-F238E27FC236}">
                <a16:creationId xmlns:a16="http://schemas.microsoft.com/office/drawing/2014/main" id="{FFFAF923-D4FA-47C4-2D9A-0C40C99E8E01}"/>
              </a:ext>
            </a:extLst>
          </p:cNvPr>
          <p:cNvSpPr/>
          <p:nvPr userDrawn="1"/>
        </p:nvSpPr>
        <p:spPr>
          <a:xfrm>
            <a:off x="0" y="980640"/>
            <a:ext cx="12189960" cy="58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234477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89" r:id="rId2"/>
    <p:sldLayoutId id="2147483691" r:id="rId3"/>
    <p:sldLayoutId id="214748369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rgbClr val="00305E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305E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0305E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0305E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0305E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0305E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Training Computational Skills in the Age of AI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25624"/>
            <a:ext cx="5183188" cy="6857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400"/>
              <a:t>Exploring modern tools and best practices for scientific computing and software development.</a:t>
            </a:r>
          </a:p>
        </p:txBody>
      </p:sp>
      <p:pic>
        <p:nvPicPr>
          <p:cNvPr id="4" name="Picture 3" descr="banner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028" y="1825624"/>
            <a:ext cx="5183188" cy="26507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Good Scientific Practice with AI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25624"/>
            <a:ext cx="10366376" cy="6857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400"/>
              <a:t>- Document AI tool usage in publications</a:t>
            </a:r>
          </a:p>
          <a:p>
            <a:r>
              <a:rPr sz="2400"/>
              <a:t>- Verify and test AI-generated code</a:t>
            </a:r>
          </a:p>
          <a:p>
            <a:r>
              <a:rPr sz="2400"/>
              <a:t>- Maintain intellectual ownership</a:t>
            </a:r>
          </a:p>
          <a:p>
            <a:r>
              <a:rPr sz="2400"/>
              <a:t>- Regular code reviews for AI contributions</a:t>
            </a:r>
          </a:p>
          <a:p>
            <a:r>
              <a:rPr sz="2400"/>
              <a:t>- Balance between AI assistance and original work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Version Control &amp; Git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25624"/>
            <a:ext cx="5183188" cy="6857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400"/>
              <a:t>- Essential for tracking changes and collaboration</a:t>
            </a:r>
          </a:p>
          <a:p>
            <a:r>
              <a:rPr sz="2400"/>
              <a:t>- Branching strategies for feature development</a:t>
            </a:r>
          </a:p>
          <a:p>
            <a:r>
              <a:rPr sz="2400"/>
              <a:t>- Pull requests and code review practices</a:t>
            </a:r>
          </a:p>
          <a:p>
            <a:r>
              <a:rPr sz="2400"/>
              <a:t>- Conflict resolution and merging</a:t>
            </a:r>
          </a:p>
          <a:p>
            <a:r>
              <a:rPr sz="2400"/>
              <a:t>- Git commands and workflows</a:t>
            </a:r>
          </a:p>
        </p:txBody>
      </p:sp>
      <p:pic>
        <p:nvPicPr>
          <p:cNvPr id="4" name="Picture 3" descr="version_contro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028" y="1825624"/>
            <a:ext cx="5183188" cy="518318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Modern Scientific Platforms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25624"/>
            <a:ext cx="10366376" cy="6857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400"/>
              <a:t>- GitHub: Collaborative development and version control</a:t>
            </a:r>
          </a:p>
          <a:p>
            <a:r>
              <a:rPr sz="2400"/>
              <a:t>- Zenodo: Research output archival and DOI generation</a:t>
            </a:r>
          </a:p>
          <a:p>
            <a:r>
              <a:rPr sz="2400"/>
              <a:t>- Huggingface: AI model sharing and deployment</a:t>
            </a:r>
          </a:p>
          <a:p>
            <a:r>
              <a:rPr sz="2400"/>
              <a:t>- Integration between platforms for seamless workflows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Development Infrastructure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25624"/>
            <a:ext cx="5183188" cy="6857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400"/>
              <a:t>- Containerization (Docker, Singularity)</a:t>
            </a:r>
          </a:p>
          <a:p>
            <a:r>
              <a:rPr sz="2400"/>
              <a:t>- Continuous Integration/Deployment (CI/CD)</a:t>
            </a:r>
          </a:p>
          <a:p>
            <a:r>
              <a:rPr sz="2400"/>
              <a:t>- Package management for reproducibility</a:t>
            </a:r>
          </a:p>
          <a:p>
            <a:r>
              <a:rPr sz="2400"/>
              <a:t>- Environment isolation and portability</a:t>
            </a:r>
          </a:p>
        </p:txBody>
      </p:sp>
      <p:pic>
        <p:nvPicPr>
          <p:cNvPr id="4" name="Picture 3" descr="document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028" y="1825624"/>
            <a:ext cx="5183188" cy="518318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Package Management: Conda vs Pip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25624"/>
            <a:ext cx="10366376" cy="6857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400"/>
              <a:t>- Conda: Environment management, multi-language support</a:t>
            </a:r>
          </a:p>
          <a:p>
            <a:r>
              <a:rPr sz="2400"/>
              <a:t>  * Binary package distribution</a:t>
            </a:r>
          </a:p>
          <a:p>
            <a:r>
              <a:rPr sz="2400"/>
              <a:t>  * Platform-specific builds</a:t>
            </a:r>
          </a:p>
          <a:p/>
          <a:p>
            <a:r>
              <a:rPr sz="2400"/>
              <a:t>- Pip: Python-specific package installer</a:t>
            </a:r>
          </a:p>
          <a:p>
            <a:r>
              <a:rPr sz="2400"/>
              <a:t>  * Installs from PyPI</a:t>
            </a:r>
          </a:p>
          <a:p>
            <a:r>
              <a:rPr sz="2400"/>
              <a:t>  * Lighter weight, faster installation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Code Quality &amp; Testing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25624"/>
            <a:ext cx="10366376" cy="6857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400"/>
              <a:t>- Unit testing frameworks (pytest)</a:t>
            </a:r>
          </a:p>
          <a:p>
            <a:r>
              <a:rPr sz="2400"/>
              <a:t>- Code coverage metrics</a:t>
            </a:r>
          </a:p>
          <a:p>
            <a:r>
              <a:rPr sz="2400"/>
              <a:t>- Style guidelines (PEP8)</a:t>
            </a:r>
          </a:p>
          <a:p>
            <a:r>
              <a:rPr sz="2400"/>
              <a:t>- Linting tools (flake8, black)</a:t>
            </a:r>
          </a:p>
          <a:p>
            <a:r>
              <a:rPr sz="2400"/>
              <a:t>- Automated testing in CI pipelines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Documentation &amp; Licensing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25624"/>
            <a:ext cx="10366376" cy="6857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400"/>
              <a:t>- FAIR principles: Findable, Accessible, Interoperable, Reusable</a:t>
            </a:r>
          </a:p>
          <a:p>
            <a:r>
              <a:rPr sz="2400"/>
              <a:t>- Documentation tools (Sphinx, ReadTheDocs)</a:t>
            </a:r>
          </a:p>
          <a:p>
            <a:r>
              <a:rPr sz="2400"/>
              <a:t>- API documentation best practices</a:t>
            </a:r>
          </a:p>
          <a:p>
            <a:r>
              <a:rPr sz="2400"/>
              <a:t>- Open-source licenses (MIT, GPL, Apache)</a:t>
            </a:r>
          </a:p>
          <a:p>
            <a:r>
              <a:rPr sz="2400"/>
              <a:t>- Citation guidelines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Jupyter Books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25624"/>
            <a:ext cx="10366376" cy="6857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400"/>
              <a:t>- Combining narrative text and executable code</a:t>
            </a:r>
          </a:p>
          <a:p>
            <a:r>
              <a:rPr sz="2400"/>
              <a:t>- Publishing interactive documentation</a:t>
            </a:r>
          </a:p>
          <a:p>
            <a:r>
              <a:rPr sz="2400"/>
              <a:t>- Version control integration</a:t>
            </a:r>
          </a:p>
          <a:p>
            <a:r>
              <a:rPr sz="2400"/>
              <a:t>- Automated building and deployment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 Tools: Common Pitfalls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25624"/>
            <a:ext cx="5183188" cy="6857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2400"/>
              <a:t>- Code hallucinations and non-existing functions</a:t>
            </a:r>
          </a:p>
          <a:p>
            <a:r>
              <a:rPr sz="2400"/>
              <a:t>- Overreliance on AI-generated solutions</a:t>
            </a:r>
          </a:p>
          <a:p>
            <a:r>
              <a:rPr sz="2400"/>
              <a:t>- Security risks in generated code</a:t>
            </a:r>
          </a:p>
          <a:p>
            <a:r>
              <a:rPr sz="2400"/>
              <a:t>- Licensing concerns</a:t>
            </a:r>
          </a:p>
        </p:txBody>
      </p:sp>
      <p:pic>
        <p:nvPicPr>
          <p:cNvPr id="4" name="Picture 3" descr="pitfalls_ai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028" y="1825624"/>
            <a:ext cx="5183188" cy="51831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Open Sans</vt:lpstr>
      <vt:lpstr>Custom Design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Thomas Burghardt</dc:creator>
  <dc:description/>
  <cp:lastModifiedBy>Robert Haase</cp:lastModifiedBy>
  <cp:revision>80</cp:revision>
  <dcterms:modified xsi:type="dcterms:W3CDTF">2024-02-16T21:15:19Z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0x0101003BEE476C9DF2F248B265B4A3C7AC3448</vt:lpwstr>
  </property>
  <property fmtid="{D5CDD505-2E9C-101B-9397-08002B2CF9AE}" pid="3" name="PresentationFormat">
    <vt:lpwstr>Breitbild</vt:lpwstr>
  </property>
  <property fmtid="{D5CDD505-2E9C-101B-9397-08002B2CF9AE}" pid="4" name="Slides">
    <vt:i4>3</vt:i4>
  </property>
  <property fmtid="{D5CDD505-2E9C-101B-9397-08002B2CF9AE}" pid="5" name="_dlc_DocIdItemGuid">
    <vt:lpwstr>72f4eced-47dd-49c0-bdfa-f3d2425fc663</vt:lpwstr>
  </property>
</Properties>
</file>